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9" r:id="rId4"/>
    <p:sldId id="261" r:id="rId5"/>
    <p:sldId id="262" r:id="rId6"/>
    <p:sldId id="260" r:id="rId7"/>
    <p:sldId id="263" r:id="rId8"/>
    <p:sldId id="264" r:id="rId9"/>
    <p:sldId id="265" r:id="rId10"/>
    <p:sldId id="271" r:id="rId11"/>
    <p:sldId id="272" r:id="rId12"/>
    <p:sldId id="274" r:id="rId13"/>
    <p:sldId id="266" r:id="rId14"/>
    <p:sldId id="275" r:id="rId15"/>
    <p:sldId id="268" r:id="rId16"/>
    <p:sldId id="270" r:id="rId17"/>
    <p:sldId id="276" r:id="rId18"/>
    <p:sldId id="269" r:id="rId19"/>
    <p:sldId id="273" r:id="rId20"/>
    <p:sldId id="278" r:id="rId21"/>
    <p:sldId id="277" r:id="rId22"/>
    <p:sldId id="25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79" autoAdjust="0"/>
    <p:restoredTop sz="94660"/>
  </p:normalViewPr>
  <p:slideViewPr>
    <p:cSldViewPr snapToGrid="0">
      <p:cViewPr varScale="1">
        <p:scale>
          <a:sx n="81" d="100"/>
          <a:sy n="81" d="100"/>
        </p:scale>
        <p:origin x="55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2400" y="-100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07746-6F99-4E40-9772-F9753946111D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5DA58-5BCE-4CD9-838C-9F0E5A558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815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0532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057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Kaggle has everything that a data scientist would ever need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Data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Notebooks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Notebooks on data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r>
              <a:rPr lang="en-US" dirty="0"/>
              <a:t>Rock Paper Scissors Dataset</a:t>
            </a:r>
            <a:br>
              <a:rPr lang="en-US" dirty="0"/>
            </a:br>
            <a:r>
              <a:rPr lang="en-US" dirty="0"/>
              <a:t>Order by only datasets</a:t>
            </a:r>
          </a:p>
          <a:p>
            <a:r>
              <a:rPr lang="en-US" dirty="0"/>
              <a:t>Look at data</a:t>
            </a:r>
          </a:p>
          <a:p>
            <a:endParaRPr lang="en-US" dirty="0"/>
          </a:p>
          <a:p>
            <a:r>
              <a:rPr lang="en-US" dirty="0"/>
              <a:t>CMD into folder</a:t>
            </a:r>
          </a:p>
          <a:p>
            <a:r>
              <a:rPr lang="en-US" dirty="0" err="1"/>
              <a:t>mlnet</a:t>
            </a:r>
            <a:r>
              <a:rPr lang="en-US" dirty="0"/>
              <a:t> -h</a:t>
            </a:r>
            <a:br>
              <a:rPr lang="en-US" dirty="0"/>
            </a:br>
            <a:r>
              <a:rPr lang="en-US" dirty="0" err="1"/>
              <a:t>mlnet</a:t>
            </a:r>
            <a:r>
              <a:rPr lang="en-US" dirty="0"/>
              <a:t> image-classification -h</a:t>
            </a:r>
            <a:br>
              <a:rPr lang="en-US" dirty="0"/>
            </a:br>
            <a:r>
              <a:rPr lang="en-US" dirty="0" err="1"/>
              <a:t>mlnet</a:t>
            </a:r>
            <a:r>
              <a:rPr lang="en-US" dirty="0"/>
              <a:t> image-classification --dataset “archive/</a:t>
            </a:r>
            <a:r>
              <a:rPr lang="en-US" dirty="0" err="1"/>
              <a:t>rps</a:t>
            </a:r>
            <a:r>
              <a:rPr lang="en-US" dirty="0"/>
              <a:t>-cv-images”</a:t>
            </a:r>
            <a:br>
              <a:rPr lang="en-US" dirty="0"/>
            </a:br>
            <a:r>
              <a:rPr lang="en-US" dirty="0"/>
              <a:t>YOURS MAY HAVE TO DOWNLOAD RESNET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Look into after process folder solution</a:t>
            </a:r>
            <a:br>
              <a:rPr lang="en-US" dirty="0"/>
            </a:br>
            <a:r>
              <a:rPr lang="en-US" dirty="0"/>
              <a:t>Run program</a:t>
            </a:r>
            <a:br>
              <a:rPr lang="en-US" dirty="0"/>
            </a:br>
            <a:r>
              <a:rPr lang="en-US" dirty="0"/>
              <a:t>Try photo of own hand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0824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8919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76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makes me a good coder is not that I give coding lessons to my uncle Bob on Fridays or that linters and Sonar analyzers sit idle on my computer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955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62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32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Kaggle has everything that a data scientist would ever need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Data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Notebooks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Notebooks on data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r>
              <a:rPr lang="en-US" dirty="0"/>
              <a:t>Rock Paper Scissors Dataset</a:t>
            </a:r>
            <a:br>
              <a:rPr lang="en-US" dirty="0"/>
            </a:br>
            <a:r>
              <a:rPr lang="en-US" dirty="0"/>
              <a:t>Order by only datasets</a:t>
            </a:r>
          </a:p>
          <a:p>
            <a:r>
              <a:rPr lang="en-US" dirty="0"/>
              <a:t>Look at data</a:t>
            </a:r>
          </a:p>
          <a:p>
            <a:endParaRPr lang="en-US" dirty="0"/>
          </a:p>
          <a:p>
            <a:r>
              <a:rPr lang="en-US" dirty="0"/>
              <a:t>CMD into folder</a:t>
            </a:r>
          </a:p>
          <a:p>
            <a:r>
              <a:rPr lang="en-US" dirty="0" err="1"/>
              <a:t>mlnet</a:t>
            </a:r>
            <a:r>
              <a:rPr lang="en-US" dirty="0"/>
              <a:t> -h</a:t>
            </a:r>
            <a:br>
              <a:rPr lang="en-US" dirty="0"/>
            </a:br>
            <a:r>
              <a:rPr lang="en-US" dirty="0" err="1"/>
              <a:t>mlnet</a:t>
            </a:r>
            <a:r>
              <a:rPr lang="en-US" dirty="0"/>
              <a:t> image-classification -h</a:t>
            </a:r>
            <a:br>
              <a:rPr lang="en-US" dirty="0"/>
            </a:br>
            <a:r>
              <a:rPr lang="en-US" dirty="0" err="1"/>
              <a:t>mlnet</a:t>
            </a:r>
            <a:r>
              <a:rPr lang="en-US" dirty="0"/>
              <a:t> image-classification --dataset “archive/</a:t>
            </a:r>
            <a:r>
              <a:rPr lang="en-US" dirty="0" err="1"/>
              <a:t>rps</a:t>
            </a:r>
            <a:r>
              <a:rPr lang="en-US" dirty="0"/>
              <a:t>-cv-images”</a:t>
            </a:r>
            <a:br>
              <a:rPr lang="en-US" dirty="0"/>
            </a:br>
            <a:r>
              <a:rPr lang="en-US" dirty="0"/>
              <a:t>YOURS MAY HAVE TO DOWNLOAD RESNET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Look into after process folder solution</a:t>
            </a:r>
            <a:br>
              <a:rPr lang="en-US" dirty="0"/>
            </a:br>
            <a:r>
              <a:rPr lang="en-US" dirty="0"/>
              <a:t>Run program</a:t>
            </a:r>
            <a:br>
              <a:rPr lang="en-US" dirty="0"/>
            </a:br>
            <a:r>
              <a:rPr lang="en-US" dirty="0"/>
              <a:t>Try photo of own hand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625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74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Giving us this sexy little transfer function right here (simplifications do apply, batteries not included)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229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Giving us this sexy little transfer function right here (simplifications do apply, batteries not included)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60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Look at SLN</a:t>
            </a:r>
          </a:p>
          <a:p>
            <a:r>
              <a:rPr lang="en-US" dirty="0"/>
              <a:t>Show the model</a:t>
            </a:r>
          </a:p>
          <a:p>
            <a:r>
              <a:rPr lang="en-US" dirty="0"/>
              <a:t>Show the console app</a:t>
            </a:r>
          </a:p>
          <a:p>
            <a:r>
              <a:rPr lang="en-US" dirty="0"/>
              <a:t>Show the downloaded image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75DA58-5BCE-4CD9-838C-9F0E5A5585F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795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11/24/2020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s://youtu.be/KZ7BnJb30Cc?t=102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wesomeopensource.com/project/AdrienTorris/awesome-blazor" TargetMode="External"/><Relationship Id="rId2" Type="http://schemas.openxmlformats.org/officeDocument/2006/relationships/hyperlink" Target="https://dotnet.microsoft.com/apps/aspnet/web-apps/blazor" TargetMode="Externa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nofer/sarcas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microsoft.com/office/2017/06/relationships/model3d" Target="../media/model3d1.glb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nnx/models" TargetMode="External"/><Relationship Id="rId2" Type="http://schemas.openxmlformats.org/officeDocument/2006/relationships/hyperlink" Target="https://onnx.ai/" TargetMode="Externa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pjreddie.com/darknet/yolov2/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microsoft.com/en-us/dotnet/machine-learning/tutorials/object-detection-onnx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otnet.microsoft.com/apps/machinelearning-ai/ml-dotne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tnet.microsoft.com/download/dotnet/5.0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aka.ms/mlnettemplate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17/06/relationships/model3d" Target="../media/model3d1.glb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A3B51-38B3-4CE4-AF31-1885FCCC35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egoe UI" panose="020B0502040204020203" pitchFamily="34" charset="0"/>
              </a:rPr>
              <a:t>Building Cross-Platform Machine Learning Models using ML.NET and ONNX</a:t>
            </a:r>
            <a:br>
              <a:rPr lang="en-US" b="1" i="0" dirty="0">
                <a:effectLst/>
                <a:latin typeface="Segoe UI" panose="020B0502040204020203" pitchFamily="34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6E95E8-0E23-4BAA-8A9D-EE6288F791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NOT YOUR GRANDMA’S MACHINE LEARNING MASTERCLASS</a:t>
            </a:r>
          </a:p>
        </p:txBody>
      </p:sp>
    </p:spTree>
    <p:extLst>
      <p:ext uri="{BB962C8B-B14F-4D97-AF65-F5344CB8AC3E}">
        <p14:creationId xmlns:p14="http://schemas.microsoft.com/office/powerpoint/2010/main" val="412490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5111E35-10ED-4DB8-8F8C-59E7D600CA8E}"/>
                  </a:ext>
                </a:extLst>
              </p:cNvPr>
              <p:cNvSpPr txBox="1"/>
              <p:nvPr/>
            </p:nvSpPr>
            <p:spPr>
              <a:xfrm>
                <a:off x="3738877" y="2339054"/>
                <a:ext cx="4531625" cy="21798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440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pt-BR" sz="4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sz="4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nary>
                                <m:naryPr>
                                  <m:chr m:val="∑"/>
                                  <m:ctrlPr>
                                    <a:rPr lang="pt-BR" sz="44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pt-BR" sz="4400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pt-BR" sz="4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pt-BR" sz="4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nary>
                            </m:e>
                            <m:sub>
                              <m:r>
                                <a:rPr lang="pt-BR" sz="4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44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5111E35-10ED-4DB8-8F8C-59E7D600CA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8877" y="2339054"/>
                <a:ext cx="4531625" cy="217989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586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9E75D15-CF17-4901-A858-1470ED65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DF323B8-8C06-4F56-BB4B-B8857128A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FF50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ensorFlow Image Classification: CNN(Convolutional Neural Network)">
            <a:extLst>
              <a:ext uri="{FF2B5EF4-FFF2-40B4-BE49-F238E27FC236}">
                <a16:creationId xmlns:a16="http://schemas.microsoft.com/office/drawing/2014/main" id="{34BA4852-5710-4D83-9B2A-2B11E2C7A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6041" y="826931"/>
            <a:ext cx="10639918" cy="5204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792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an Goodfellow | Fortune">
            <a:hlinkClick r:id="rId2"/>
            <a:extLst>
              <a:ext uri="{FF2B5EF4-FFF2-40B4-BE49-F238E27FC236}">
                <a16:creationId xmlns:a16="http://schemas.microsoft.com/office/drawing/2014/main" id="{3BDC8861-094C-4804-B48E-9CE4104B0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695" y="-801172"/>
            <a:ext cx="13565171" cy="779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675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Alarm Clock">
                <a:extLst>
                  <a:ext uri="{FF2B5EF4-FFF2-40B4-BE49-F238E27FC236}">
                    <a16:creationId xmlns:a16="http://schemas.microsoft.com/office/drawing/2014/main" id="{D9899203-2F44-4762-ACDD-02C578D88E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1960642"/>
                  </p:ext>
                </p:extLst>
              </p:nvPr>
            </p:nvGraphicFramePr>
            <p:xfrm>
              <a:off x="4576429" y="1217762"/>
              <a:ext cx="3039140" cy="442247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039140" cy="4422473"/>
                    </a:xfrm>
                    <a:prstGeom prst="rect">
                      <a:avLst/>
                    </a:prstGeom>
                  </am3d:spPr>
                  <am3d:camera>
                    <am3d:pos x="0" y="0" z="590617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29298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Alarm Clock">
                <a:extLst>
                  <a:ext uri="{FF2B5EF4-FFF2-40B4-BE49-F238E27FC236}">
                    <a16:creationId xmlns:a16="http://schemas.microsoft.com/office/drawing/2014/main" id="{D9899203-2F44-4762-ACDD-02C578D88E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76429" y="1217762"/>
                <a:ext cx="3039140" cy="442247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013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2B5F3-2D83-4DEB-BCCA-7EEACA34E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Sarcasm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55780-2314-4411-9F44-B2BEE2C6E2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rock and roll!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79E098-6701-4171-8179-A70A036C0B8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Here we will learn how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 some more sweet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 with MLNET Model Builder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 the model into an existing application</a:t>
            </a:r>
          </a:p>
        </p:txBody>
      </p:sp>
    </p:spTree>
    <p:extLst>
      <p:ext uri="{BB962C8B-B14F-4D97-AF65-F5344CB8AC3E}">
        <p14:creationId xmlns:p14="http://schemas.microsoft.com/office/powerpoint/2010/main" val="462111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2B628-6CE6-4043-BA72-6DEAED290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A70B3-E406-4C5F-9D95-306557144CA0}"/>
              </a:ext>
            </a:extLst>
          </p:cNvPr>
          <p:cNvSpPr txBox="1">
            <a:spLocks/>
          </p:cNvSpPr>
          <p:nvPr/>
        </p:nvSpPr>
        <p:spPr>
          <a:xfrm>
            <a:off x="818712" y="2222287"/>
            <a:ext cx="10554574" cy="363651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r>
              <a:rPr lang="en-US" dirty="0"/>
              <a:t>Build interactive websites with C# instead of JS</a:t>
            </a:r>
          </a:p>
          <a:p>
            <a:r>
              <a:rPr lang="en-US" dirty="0"/>
              <a:t>Can compile C# into </a:t>
            </a:r>
            <a:r>
              <a:rPr lang="en-US" dirty="0" err="1"/>
              <a:t>WebAssembly</a:t>
            </a:r>
            <a:r>
              <a:rPr lang="en-US" dirty="0"/>
              <a:t>, allowing you to run anything in the browser</a:t>
            </a:r>
          </a:p>
          <a:p>
            <a:r>
              <a:rPr lang="en-US" dirty="0"/>
              <a:t>Razor pages on Steroids</a:t>
            </a:r>
          </a:p>
          <a:p>
            <a:r>
              <a:rPr lang="en-US" dirty="0" err="1"/>
              <a:t>SignalR</a:t>
            </a:r>
            <a:r>
              <a:rPr lang="en-US" dirty="0"/>
              <a:t> for instant feedback</a:t>
            </a:r>
          </a:p>
          <a:p>
            <a:r>
              <a:rPr lang="en-US" dirty="0">
                <a:hlinkClick r:id="rId2"/>
              </a:rPr>
              <a:t>https://dotnet.microsoft.com/apps/aspnet/web-apps/blazor</a:t>
            </a:r>
            <a:endParaRPr lang="en-US" dirty="0"/>
          </a:p>
          <a:p>
            <a:r>
              <a:rPr lang="en-US" dirty="0">
                <a:hlinkClick r:id="rId3"/>
              </a:rPr>
              <a:t>https://awesomeopensource.com/project/AdrienTorris/awesome-blazor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440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Stopwatch">
                <a:hlinkClick r:id="rId3"/>
                <a:extLst>
                  <a:ext uri="{FF2B5EF4-FFF2-40B4-BE49-F238E27FC236}">
                    <a16:creationId xmlns:a16="http://schemas.microsoft.com/office/drawing/2014/main" id="{5947D68D-CD32-4DDD-8C12-F67D5ED9DFB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32170227"/>
                  </p:ext>
                </p:extLst>
              </p:nvPr>
            </p:nvGraphicFramePr>
            <p:xfrm>
              <a:off x="4868562" y="1367240"/>
              <a:ext cx="2295073" cy="412351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295073" cy="4123514"/>
                    </a:xfrm>
                    <a:prstGeom prst="rect">
                      <a:avLst/>
                    </a:prstGeom>
                  </am3d:spPr>
                  <am3d:camera>
                    <am3d:pos x="0" y="0" z="592364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82988" d="1000000"/>
                    <am3d:preTrans dx="0" dy="-5958423" dz="-1442611"/>
                    <am3d:scale>
                      <am3d:sx n="1000000" d="1000000"/>
                      <am3d:sy n="1000000" d="1000000"/>
                      <am3d:sz n="1000000" d="1000000"/>
                    </am3d:scale>
                    <am3d:rot ax="342975" ay="-3577383" az="-29613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Stopwatch">
                <a:hlinkClick r:id="rId3"/>
                <a:extLst>
                  <a:ext uri="{FF2B5EF4-FFF2-40B4-BE49-F238E27FC236}">
                    <a16:creationId xmlns:a16="http://schemas.microsoft.com/office/drawing/2014/main" id="{5947D68D-CD32-4DDD-8C12-F67D5ED9DF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68562" y="1367240"/>
                <a:ext cx="2295073" cy="41235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9064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2B5F3-2D83-4DEB-BCCA-7EEACA34E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YOLO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55780-2314-4411-9F44-B2BEE2C6E2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rock and roll!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79E098-6701-4171-8179-A70A036C0B8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Here we will learn: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ONNX 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YOLO 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YOLO can be built into a C# application using ONNX</a:t>
            </a:r>
          </a:p>
        </p:txBody>
      </p:sp>
    </p:spTree>
    <p:extLst>
      <p:ext uri="{BB962C8B-B14F-4D97-AF65-F5344CB8AC3E}">
        <p14:creationId xmlns:p14="http://schemas.microsoft.com/office/powerpoint/2010/main" val="3000377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BB69A-DBC0-4D33-85BE-69CC447B5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ONNX </a:t>
            </a:r>
            <a:r>
              <a:rPr lang="en-US" dirty="0" err="1"/>
              <a:t>Overwiew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8B273-E833-4A9A-92D4-0407091CC6A3}"/>
              </a:ext>
            </a:extLst>
          </p:cNvPr>
          <p:cNvSpPr txBox="1">
            <a:spLocks/>
          </p:cNvSpPr>
          <p:nvPr/>
        </p:nvSpPr>
        <p:spPr>
          <a:xfrm>
            <a:off x="818712" y="2222287"/>
            <a:ext cx="10554574" cy="363651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r>
              <a:rPr lang="en-US" dirty="0"/>
              <a:t>Open format built to represent machine learning models</a:t>
            </a:r>
          </a:p>
          <a:p>
            <a:r>
              <a:rPr lang="en-US" dirty="0"/>
              <a:t>Grants ability to use the same models with multiple frameworks</a:t>
            </a:r>
          </a:p>
          <a:p>
            <a:r>
              <a:rPr lang="en-US" dirty="0"/>
              <a:t>Abstracts the model away from implementation</a:t>
            </a:r>
          </a:p>
          <a:p>
            <a:r>
              <a:rPr lang="en-US" dirty="0"/>
              <a:t>Makes it easier to access hardware optimizations</a:t>
            </a:r>
          </a:p>
          <a:p>
            <a:r>
              <a:rPr lang="en-US" dirty="0">
                <a:hlinkClick r:id="rId2"/>
              </a:rPr>
              <a:t>https://onnx.ai/</a:t>
            </a:r>
            <a:endParaRPr lang="en-US" dirty="0"/>
          </a:p>
          <a:p>
            <a:r>
              <a:rPr lang="en-US" dirty="0">
                <a:hlinkClick r:id="rId3"/>
              </a:rPr>
              <a:t>https://github.com/onnx/models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1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938B6-BB0E-4449-91F5-D1D4A4E2A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YOLO!!!</a:t>
            </a:r>
          </a:p>
        </p:txBody>
      </p:sp>
      <p:pic>
        <p:nvPicPr>
          <p:cNvPr id="3074" name="Picture 2" descr="YOLO: Real-Time Object Detection">
            <a:hlinkClick r:id="rId2"/>
            <a:extLst>
              <a:ext uri="{FF2B5EF4-FFF2-40B4-BE49-F238E27FC236}">
                <a16:creationId xmlns:a16="http://schemas.microsoft.com/office/drawing/2014/main" id="{73F9C857-0F1E-4904-8F45-C052F4655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6268" y="2116690"/>
            <a:ext cx="5526709" cy="4665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3422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0FDD4-3CDD-4D9A-8773-485A1E68B1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THE * AM I?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3E1F3-D5D1-4C54-B247-72BB991E70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4126127" cy="5647818"/>
          </a:xfrm>
        </p:spPr>
        <p:txBody>
          <a:bodyPr/>
          <a:lstStyle/>
          <a:p>
            <a:r>
              <a:rPr lang="en-US" dirty="0"/>
              <a:t>History: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Electronics Engineer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Worked for TIA at CSIR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Gunshot Recognition with SAPS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Worked for </a:t>
            </a:r>
            <a:r>
              <a:rPr lang="en-US" dirty="0" err="1"/>
              <a:t>LarcAI</a:t>
            </a:r>
            <a:r>
              <a:rPr lang="en-US" dirty="0"/>
              <a:t> as RPA Engineer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Email classification at Hollard, </a:t>
            </a:r>
            <a:r>
              <a:rPr lang="en-US" dirty="0" err="1"/>
              <a:t>MiWay</a:t>
            </a:r>
            <a:r>
              <a:rPr lang="en-US" dirty="0"/>
              <a:t>, </a:t>
            </a:r>
            <a:r>
              <a:rPr lang="en-US" dirty="0" err="1"/>
              <a:t>LegalWise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Spoke at AI Africa and other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Co-presented with </a:t>
            </a:r>
            <a:r>
              <a:rPr lang="en-US" dirty="0" err="1"/>
              <a:t>UIPath</a:t>
            </a:r>
            <a:r>
              <a:rPr lang="en-US" dirty="0"/>
              <a:t> heads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Worked for </a:t>
            </a:r>
            <a:r>
              <a:rPr lang="en-US" dirty="0" err="1"/>
              <a:t>Cognadev</a:t>
            </a:r>
            <a:r>
              <a:rPr lang="en-US" dirty="0"/>
              <a:t> as a Senior Software Developer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Built NLP cognition classifier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Currently working for </a:t>
            </a:r>
            <a:r>
              <a:rPr lang="en-US" dirty="0" err="1"/>
              <a:t>IQBusiness</a:t>
            </a:r>
            <a:r>
              <a:rPr lang="en-US" dirty="0"/>
              <a:t> as Senior Primary Consultant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Google Shape;163;p26">
            <a:extLst>
              <a:ext uri="{FF2B5EF4-FFF2-40B4-BE49-F238E27FC236}">
                <a16:creationId xmlns:a16="http://schemas.microsoft.com/office/drawing/2014/main" id="{BBBD27FB-6934-4DA5-BC2D-EFF6CC2D62C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0697" y="1390360"/>
            <a:ext cx="2276621" cy="2276621"/>
          </a:xfrm>
          <a:prstGeom prst="ellipse">
            <a:avLst/>
          </a:prstGeom>
          <a:noFill/>
          <a:ln w="38100" cap="flat" cmpd="sng">
            <a:solidFill>
              <a:schemeClr val="accent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dist="85725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99101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938B6-BB0E-4449-91F5-D1D4A4E2A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YOLO!!!</a:t>
            </a:r>
          </a:p>
        </p:txBody>
      </p:sp>
      <p:pic>
        <p:nvPicPr>
          <p:cNvPr id="3074" name="Picture 2" descr="YOLO: Real-Time Object Detection">
            <a:hlinkClick r:id="rId2"/>
            <a:extLst>
              <a:ext uri="{FF2B5EF4-FFF2-40B4-BE49-F238E27FC236}">
                <a16:creationId xmlns:a16="http://schemas.microsoft.com/office/drawing/2014/main" id="{73F9C857-0F1E-4904-8F45-C052F4655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6268" y="2116690"/>
            <a:ext cx="5526709" cy="4665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07006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6B237-9571-4700-9962-1A6314D54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WARNING</a:t>
            </a:r>
          </a:p>
        </p:txBody>
      </p:sp>
      <p:pic>
        <p:nvPicPr>
          <p:cNvPr id="4098" name="Picture 2" descr="gray wolf | Size, Habitat, Diet, Predators, &amp; Facts | Britannica">
            <a:extLst>
              <a:ext uri="{FF2B5EF4-FFF2-40B4-BE49-F238E27FC236}">
                <a16:creationId xmlns:a16="http://schemas.microsoft.com/office/drawing/2014/main" id="{CD4C4E68-1782-4BBC-9174-C5F4F2FB1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0" y="2740577"/>
            <a:ext cx="4407098" cy="2922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T scan or CAT scan: How does it work?">
            <a:extLst>
              <a:ext uri="{FF2B5EF4-FFF2-40B4-BE49-F238E27FC236}">
                <a16:creationId xmlns:a16="http://schemas.microsoft.com/office/drawing/2014/main" id="{BF3CCC1B-1745-4532-926C-5BA01CF5F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5526" y="2589193"/>
            <a:ext cx="4036935" cy="3354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8026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FFB6-8710-4962-91BC-12D335CB9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166F8-63F4-419C-8717-03EEBB4D6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 is cool</a:t>
            </a:r>
          </a:p>
          <a:p>
            <a:r>
              <a:rPr lang="en-US" dirty="0"/>
              <a:t>You should see where you can use it</a:t>
            </a:r>
          </a:p>
          <a:p>
            <a:r>
              <a:rPr lang="en-US" dirty="0"/>
              <a:t>Just be careful do</a:t>
            </a:r>
          </a:p>
        </p:txBody>
      </p:sp>
    </p:spTree>
    <p:extLst>
      <p:ext uri="{BB962C8B-B14F-4D97-AF65-F5344CB8AC3E}">
        <p14:creationId xmlns:p14="http://schemas.microsoft.com/office/powerpoint/2010/main" val="340788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ED621-BD25-4A68-B2E1-FF440B20F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EPISODE: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DEA38-E647-44BC-B757-FDE3B825EF34}"/>
              </a:ext>
            </a:extLst>
          </p:cNvPr>
          <p:cNvSpPr txBox="1">
            <a:spLocks/>
          </p:cNvSpPr>
          <p:nvPr/>
        </p:nvSpPr>
        <p:spPr>
          <a:xfrm>
            <a:off x="818712" y="2222287"/>
            <a:ext cx="10554574" cy="363651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an image classifier</a:t>
            </a:r>
          </a:p>
          <a:p>
            <a:r>
              <a:rPr lang="en-US" dirty="0"/>
              <a:t>Learn what that means</a:t>
            </a:r>
          </a:p>
          <a:p>
            <a:r>
              <a:rPr lang="en-US" dirty="0"/>
              <a:t>Learn how to work with Model Builder</a:t>
            </a:r>
          </a:p>
          <a:p>
            <a:r>
              <a:rPr lang="en-US" dirty="0"/>
              <a:t>Learn how to use the model directly</a:t>
            </a:r>
          </a:p>
          <a:p>
            <a:r>
              <a:rPr lang="en-US" dirty="0"/>
              <a:t>Learn how to work with the ML.NET pipeline</a:t>
            </a:r>
          </a:p>
          <a:p>
            <a:r>
              <a:rPr lang="en-US" dirty="0"/>
              <a:t>Learn how to package the model as ONNX</a:t>
            </a:r>
          </a:p>
          <a:p>
            <a:r>
              <a:rPr lang="en-US" dirty="0"/>
              <a:t>Learn what that means</a:t>
            </a:r>
          </a:p>
          <a:p>
            <a:r>
              <a:rPr lang="en-US" dirty="0"/>
              <a:t>See how we can import the model in other projects</a:t>
            </a:r>
          </a:p>
          <a:p>
            <a:r>
              <a:rPr lang="en-US" dirty="0"/>
              <a:t>Learn what else there is to use out there</a:t>
            </a:r>
          </a:p>
          <a:p>
            <a:r>
              <a:rPr lang="en-US" dirty="0"/>
              <a:t>Learn what the limits of ML are</a:t>
            </a:r>
          </a:p>
        </p:txBody>
      </p:sp>
    </p:spTree>
    <p:extLst>
      <p:ext uri="{BB962C8B-B14F-4D97-AF65-F5344CB8AC3E}">
        <p14:creationId xmlns:p14="http://schemas.microsoft.com/office/powerpoint/2010/main" val="3895132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F2BC5-9C30-49BD-AC55-4BD920F00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D266C-1138-445E-B80B-AE1168C6A8D0}"/>
              </a:ext>
            </a:extLst>
          </p:cNvPr>
          <p:cNvSpPr txBox="1">
            <a:spLocks/>
          </p:cNvSpPr>
          <p:nvPr/>
        </p:nvSpPr>
        <p:spPr>
          <a:xfrm>
            <a:off x="818712" y="2222287"/>
            <a:ext cx="10554574" cy="363651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Extracts (trains) a function from a dataset (broken down into features)</a:t>
            </a:r>
          </a:p>
          <a:p>
            <a:r>
              <a:rPr lang="en-US" dirty="0"/>
              <a:t>Classification is extracting a discreet level with confidence and allocating it a label</a:t>
            </a:r>
          </a:p>
          <a:p>
            <a:r>
              <a:rPr lang="en-US" dirty="0"/>
              <a:t>Regression is extracting just the continuous level and adjusting it to the expected output</a:t>
            </a:r>
          </a:p>
          <a:p>
            <a:r>
              <a:rPr lang="en-US" dirty="0"/>
              <a:t>Common use cases include sentiment analysis, product recommendation, price prediction, customer segmentation, object detection, fraud detection, sales spike detection, image classification, sales forecasting and much, much more</a:t>
            </a:r>
          </a:p>
          <a:p>
            <a:r>
              <a:rPr lang="en-US" dirty="0"/>
              <a:t>Algorithms determine the extracted function as well as its limitations</a:t>
            </a:r>
          </a:p>
          <a:p>
            <a:r>
              <a:rPr lang="en-US" dirty="0"/>
              <a:t>Some algorithms are better than others in certain applications</a:t>
            </a:r>
          </a:p>
          <a:p>
            <a:r>
              <a:rPr lang="en-US" dirty="0"/>
              <a:t>Parameter tuning is how we optimize the algorithm to give the best performance</a:t>
            </a:r>
          </a:p>
          <a:p>
            <a:r>
              <a:rPr lang="en-US" dirty="0"/>
              <a:t>It all comes down to good data</a:t>
            </a:r>
          </a:p>
          <a:p>
            <a:r>
              <a:rPr lang="en-US" dirty="0"/>
              <a:t>Garbage in – garbage out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741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AFC0B-5E12-4767-A5E9-6D5A8CE84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ML.NET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02BF0-A0D7-47DC-864B-38A131BB3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Free, open-source and cross-platform ML framework</a:t>
            </a:r>
          </a:p>
          <a:p>
            <a:r>
              <a:rPr lang="en-US" dirty="0"/>
              <a:t>Built for .NET developers </a:t>
            </a:r>
          </a:p>
          <a:p>
            <a:r>
              <a:rPr lang="en-US" dirty="0"/>
              <a:t>Integrates with existing tools and </a:t>
            </a:r>
            <a:r>
              <a:rPr lang="en-US" dirty="0" err="1"/>
              <a:t>devops</a:t>
            </a:r>
            <a:endParaRPr lang="en-US" dirty="0"/>
          </a:p>
          <a:p>
            <a:r>
              <a:rPr lang="en-US" dirty="0"/>
              <a:t>Extended with </a:t>
            </a:r>
            <a:r>
              <a:rPr lang="en-US" dirty="0" err="1"/>
              <a:t>Tensorflow</a:t>
            </a:r>
            <a:r>
              <a:rPr lang="en-US" dirty="0"/>
              <a:t> and more</a:t>
            </a:r>
          </a:p>
          <a:p>
            <a:r>
              <a:rPr lang="en-US" dirty="0"/>
              <a:t>Trusted, private and proven (used by Microsoft in production for years)</a:t>
            </a:r>
          </a:p>
          <a:p>
            <a:r>
              <a:rPr lang="en-US" dirty="0"/>
              <a:t>High performance and accuracy (better than scikit-learn and H20)</a:t>
            </a:r>
          </a:p>
          <a:p>
            <a:r>
              <a:rPr lang="en-US" dirty="0"/>
              <a:t>Can run on-prem, in Azure or anywhere in the cloud</a:t>
            </a:r>
          </a:p>
          <a:p>
            <a:r>
              <a:rPr lang="en-US" dirty="0">
                <a:hlinkClick r:id="rId2"/>
              </a:rPr>
              <a:t>https://dotnet.microsoft.com/apps/machinelearning-ai/ml-dotnet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967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90E47-4AB1-4FE0-AAF6-3B8B976D9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82B5A-326F-4967-AA4F-DA022300394C}"/>
              </a:ext>
            </a:extLst>
          </p:cNvPr>
          <p:cNvSpPr txBox="1">
            <a:spLocks/>
          </p:cNvSpPr>
          <p:nvPr/>
        </p:nvSpPr>
        <p:spPr>
          <a:xfrm>
            <a:off x="818712" y="2222287"/>
            <a:ext cx="10554574" cy="363651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Install .NET Core</a:t>
            </a:r>
            <a:br>
              <a:rPr lang="en-US" dirty="0"/>
            </a:br>
            <a:r>
              <a:rPr lang="en-US" dirty="0">
                <a:hlinkClick r:id="rId3"/>
              </a:rPr>
              <a:t>https://dotnet.microsoft.com/download/dotnet/5.0</a:t>
            </a:r>
            <a:endParaRPr lang="en-US" dirty="0"/>
          </a:p>
          <a:p>
            <a:r>
              <a:rPr lang="en-US" dirty="0"/>
              <a:t>Install ML.NET</a:t>
            </a:r>
            <a:br>
              <a:rPr lang="en-US" dirty="0"/>
            </a:br>
            <a:r>
              <a:rPr lang="en-US" b="1" dirty="0"/>
              <a:t>install</a:t>
            </a:r>
            <a:r>
              <a:rPr lang="en-US" dirty="0"/>
              <a:t>: 	dotnet tool install -g </a:t>
            </a:r>
            <a:r>
              <a:rPr lang="en-US" dirty="0" err="1"/>
              <a:t>mlnet</a:t>
            </a:r>
            <a:br>
              <a:rPr lang="en-US" dirty="0"/>
            </a:br>
            <a:r>
              <a:rPr lang="en-US" b="1" dirty="0"/>
              <a:t>update</a:t>
            </a:r>
            <a:r>
              <a:rPr lang="en-US" dirty="0"/>
              <a:t>: 	dotnet tool update -g </a:t>
            </a:r>
            <a:r>
              <a:rPr lang="en-US" dirty="0" err="1"/>
              <a:t>mlnet</a:t>
            </a:r>
            <a:endParaRPr lang="en-US" dirty="0"/>
          </a:p>
          <a:p>
            <a:r>
              <a:rPr lang="en-US" dirty="0"/>
              <a:t>Install Model Builder</a:t>
            </a:r>
            <a:br>
              <a:rPr lang="en-US" dirty="0"/>
            </a:br>
            <a:r>
              <a:rPr lang="en-US" dirty="0">
                <a:hlinkClick r:id="rId4"/>
              </a:rPr>
              <a:t>https://aka.ms/mlnettemplates</a:t>
            </a:r>
            <a:endParaRPr lang="en-US" dirty="0"/>
          </a:p>
          <a:p>
            <a:r>
              <a:rPr lang="en-US" dirty="0"/>
              <a:t>Test that dotnet and </a:t>
            </a:r>
            <a:r>
              <a:rPr lang="en-US" dirty="0" err="1"/>
              <a:t>mlnet</a:t>
            </a:r>
            <a:r>
              <a:rPr lang="en-US" dirty="0"/>
              <a:t> are added to environment path</a:t>
            </a:r>
          </a:p>
        </p:txBody>
      </p:sp>
    </p:spTree>
    <p:extLst>
      <p:ext uri="{BB962C8B-B14F-4D97-AF65-F5344CB8AC3E}">
        <p14:creationId xmlns:p14="http://schemas.microsoft.com/office/powerpoint/2010/main" val="2844921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2B5F3-2D83-4DEB-BCCA-7EEACA34E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Image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55780-2314-4411-9F44-B2BEE2C6E2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rock and roll!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79E098-6701-4171-8179-A70A036C0B8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Here we will learn how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 some sweet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 with MLNET CLI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 new ML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an image classifier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 the label of an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Update CV as “AI Specialist”</a:t>
            </a:r>
          </a:p>
        </p:txBody>
      </p:sp>
    </p:spTree>
    <p:extLst>
      <p:ext uri="{BB962C8B-B14F-4D97-AF65-F5344CB8AC3E}">
        <p14:creationId xmlns:p14="http://schemas.microsoft.com/office/powerpoint/2010/main" val="3108115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Stopwatch">
                <a:hlinkClick r:id="rId3"/>
                <a:extLst>
                  <a:ext uri="{FF2B5EF4-FFF2-40B4-BE49-F238E27FC236}">
                    <a16:creationId xmlns:a16="http://schemas.microsoft.com/office/drawing/2014/main" id="{5947D68D-CD32-4DDD-8C12-F67D5ED9DFB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48912637"/>
                  </p:ext>
                </p:extLst>
              </p:nvPr>
            </p:nvGraphicFramePr>
            <p:xfrm>
              <a:off x="4544776" y="1367240"/>
              <a:ext cx="2942647" cy="412351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942647" cy="4123516"/>
                    </a:xfrm>
                    <a:prstGeom prst="rect">
                      <a:avLst/>
                    </a:prstGeom>
                  </am3d:spPr>
                  <am3d:camera>
                    <am3d:pos x="0" y="0" z="592364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82988" d="1000000"/>
                    <am3d:preTrans dx="0" dy="-5958423" dz="-1442611"/>
                    <am3d:scale>
                      <am3d:sx n="1000000" d="1000000"/>
                      <am3d:sy n="1000000" d="1000000"/>
                      <am3d:sz n="1000000" d="1000000"/>
                    </am3d:scale>
                    <am3d:rot ax="-162636" ay="2305451" az="-10112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Stopwatch">
                <a:hlinkClick r:id="rId3"/>
                <a:extLst>
                  <a:ext uri="{FF2B5EF4-FFF2-40B4-BE49-F238E27FC236}">
                    <a16:creationId xmlns:a16="http://schemas.microsoft.com/office/drawing/2014/main" id="{5947D68D-CD32-4DDD-8C12-F67D5ED9DF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44776" y="1367240"/>
                <a:ext cx="2942647" cy="412351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6568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23CD0-D08A-47B8-89CC-DFA3311BF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ANN, RNN, DNN and CNN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12E41-2188-4299-B781-DE855C49C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Ingredients to bake your own Neural Network: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• Neurons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Synapses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Weights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Biases and Activation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94A2B-B376-4FB9-9384-C8FE3016C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Artificial Neural Networks are like neurons in the brain. </a:t>
            </a:r>
          </a:p>
          <a:p>
            <a:r>
              <a:rPr lang="en-US" dirty="0"/>
              <a:t>Recurrent Neural Networks are ANN’s where the previous neuron’s output can be used as the input for the next</a:t>
            </a:r>
          </a:p>
          <a:p>
            <a:r>
              <a:rPr lang="en-US" dirty="0"/>
              <a:t>Deep Neural Networks are RNN’s with multiple layers.</a:t>
            </a:r>
          </a:p>
          <a:p>
            <a:r>
              <a:rPr lang="en-US" dirty="0"/>
              <a:t>Convolutional Neural Networks are DNN’s that assign weight to each neuron and adjusts according to bias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E3AA857-5BF1-42BC-8DB6-0F92BE955407}"/>
              </a:ext>
            </a:extLst>
          </p:cNvPr>
          <p:cNvSpPr/>
          <p:nvPr/>
        </p:nvSpPr>
        <p:spPr>
          <a:xfrm>
            <a:off x="6539060" y="1375771"/>
            <a:ext cx="443060" cy="443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DADB1E0-439A-408E-9C46-F0D0DF23D23A}"/>
              </a:ext>
            </a:extLst>
          </p:cNvPr>
          <p:cNvSpPr/>
          <p:nvPr/>
        </p:nvSpPr>
        <p:spPr>
          <a:xfrm>
            <a:off x="6096000" y="2338603"/>
            <a:ext cx="443060" cy="443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122850-E126-46F9-8733-3A816BEF2967}"/>
              </a:ext>
            </a:extLst>
          </p:cNvPr>
          <p:cNvSpPr/>
          <p:nvPr/>
        </p:nvSpPr>
        <p:spPr>
          <a:xfrm>
            <a:off x="7247641" y="2560133"/>
            <a:ext cx="443060" cy="443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EEE6881-6528-428D-9D85-971F23E9EBDD}"/>
              </a:ext>
            </a:extLst>
          </p:cNvPr>
          <p:cNvSpPr/>
          <p:nvPr/>
        </p:nvSpPr>
        <p:spPr>
          <a:xfrm>
            <a:off x="6101498" y="3040144"/>
            <a:ext cx="443060" cy="443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B2F78E-CDC1-4BA1-B7B9-C7F25BA57976}"/>
              </a:ext>
            </a:extLst>
          </p:cNvPr>
          <p:cNvCxnSpPr/>
          <p:nvPr/>
        </p:nvCxnSpPr>
        <p:spPr>
          <a:xfrm>
            <a:off x="6317530" y="2560133"/>
            <a:ext cx="1151641" cy="221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BA7A7D-8756-43C0-9A84-E2EEB4192149}"/>
              </a:ext>
            </a:extLst>
          </p:cNvPr>
          <p:cNvCxnSpPr>
            <a:stCxn id="14" idx="6"/>
          </p:cNvCxnSpPr>
          <p:nvPr/>
        </p:nvCxnSpPr>
        <p:spPr>
          <a:xfrm flipV="1">
            <a:off x="6544558" y="2781663"/>
            <a:ext cx="924613" cy="480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7C2B0B7-53A9-4A90-8CF6-699A72501873}"/>
              </a:ext>
            </a:extLst>
          </p:cNvPr>
          <p:cNvSpPr/>
          <p:nvPr/>
        </p:nvSpPr>
        <p:spPr>
          <a:xfrm>
            <a:off x="6090503" y="3932876"/>
            <a:ext cx="443060" cy="443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BD78E95-4048-4497-890D-BE5C2DCC710B}"/>
              </a:ext>
            </a:extLst>
          </p:cNvPr>
          <p:cNvSpPr/>
          <p:nvPr/>
        </p:nvSpPr>
        <p:spPr>
          <a:xfrm>
            <a:off x="7242144" y="4154406"/>
            <a:ext cx="443060" cy="443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0DE7EB0-499A-4F7E-BA03-667DE10C8CFD}"/>
              </a:ext>
            </a:extLst>
          </p:cNvPr>
          <p:cNvSpPr/>
          <p:nvPr/>
        </p:nvSpPr>
        <p:spPr>
          <a:xfrm>
            <a:off x="6096001" y="4634417"/>
            <a:ext cx="443060" cy="443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8DD57F6-6EA1-4A02-A365-ECBEF77CA75A}"/>
              </a:ext>
            </a:extLst>
          </p:cNvPr>
          <p:cNvCxnSpPr/>
          <p:nvPr/>
        </p:nvCxnSpPr>
        <p:spPr>
          <a:xfrm>
            <a:off x="6312033" y="4154406"/>
            <a:ext cx="1151641" cy="221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77A4F5C-CBE2-4495-ACEE-837859875E23}"/>
              </a:ext>
            </a:extLst>
          </p:cNvPr>
          <p:cNvCxnSpPr>
            <a:stCxn id="23" idx="6"/>
          </p:cNvCxnSpPr>
          <p:nvPr/>
        </p:nvCxnSpPr>
        <p:spPr>
          <a:xfrm flipV="1">
            <a:off x="6539061" y="4375936"/>
            <a:ext cx="924613" cy="480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BA305BB-4D87-400C-B0A9-70394B26C310}"/>
              </a:ext>
            </a:extLst>
          </p:cNvPr>
          <p:cNvSpPr txBox="1"/>
          <p:nvPr/>
        </p:nvSpPr>
        <p:spPr>
          <a:xfrm>
            <a:off x="6105237" y="3932876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lackadder ITC" panose="04020505051007020D02" pitchFamily="82" charset="0"/>
              </a:rPr>
              <a:t>w1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177099-5081-4C8D-B537-5936951FEA4C}"/>
              </a:ext>
            </a:extLst>
          </p:cNvPr>
          <p:cNvSpPr txBox="1"/>
          <p:nvPr/>
        </p:nvSpPr>
        <p:spPr>
          <a:xfrm>
            <a:off x="6124415" y="4640942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lackadder ITC" panose="04020505051007020D02" pitchFamily="82" charset="0"/>
              </a:rPr>
              <a:t>w2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CE3AF76-5F20-4A9F-88BD-31BFCB481698}"/>
              </a:ext>
            </a:extLst>
          </p:cNvPr>
          <p:cNvSpPr txBox="1"/>
          <p:nvPr/>
        </p:nvSpPr>
        <p:spPr>
          <a:xfrm>
            <a:off x="7283977" y="4191270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lackadder ITC" panose="04020505051007020D02" pitchFamily="82" charset="0"/>
              </a:rPr>
              <a:t>w3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65B9BE0-A1C8-43E5-963B-073AF9ADE404}"/>
              </a:ext>
            </a:extLst>
          </p:cNvPr>
          <p:cNvCxnSpPr>
            <a:endCxn id="10" idx="2"/>
          </p:cNvCxnSpPr>
          <p:nvPr/>
        </p:nvCxnSpPr>
        <p:spPr>
          <a:xfrm>
            <a:off x="5508032" y="2519877"/>
            <a:ext cx="587968" cy="40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77AF981-CD74-4303-A249-DB201B17A769}"/>
              </a:ext>
            </a:extLst>
          </p:cNvPr>
          <p:cNvCxnSpPr/>
          <p:nvPr/>
        </p:nvCxnSpPr>
        <p:spPr>
          <a:xfrm>
            <a:off x="5537277" y="3206248"/>
            <a:ext cx="587968" cy="40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B8298FD-BD6E-4774-A95B-3B80FF63783C}"/>
              </a:ext>
            </a:extLst>
          </p:cNvPr>
          <p:cNvCxnSpPr/>
          <p:nvPr/>
        </p:nvCxnSpPr>
        <p:spPr>
          <a:xfrm>
            <a:off x="5481253" y="4101607"/>
            <a:ext cx="587968" cy="40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68DC4A2-4515-4D80-8532-EB569D2A1045}"/>
              </a:ext>
            </a:extLst>
          </p:cNvPr>
          <p:cNvCxnSpPr/>
          <p:nvPr/>
        </p:nvCxnSpPr>
        <p:spPr>
          <a:xfrm>
            <a:off x="5510498" y="4787978"/>
            <a:ext cx="587968" cy="40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472ACF0-2BC5-4894-ACDD-6EE97AD4A24C}"/>
              </a:ext>
            </a:extLst>
          </p:cNvPr>
          <p:cNvSpPr txBox="1"/>
          <p:nvPr/>
        </p:nvSpPr>
        <p:spPr>
          <a:xfrm>
            <a:off x="5156433" y="3910923"/>
            <a:ext cx="544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lackadder ITC" panose="04020505051007020D02" pitchFamily="82" charset="0"/>
              </a:rPr>
              <a:t>x1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638293-D6A3-48A6-AB8E-13ABD212CD33}"/>
              </a:ext>
            </a:extLst>
          </p:cNvPr>
          <p:cNvSpPr txBox="1"/>
          <p:nvPr/>
        </p:nvSpPr>
        <p:spPr>
          <a:xfrm>
            <a:off x="5156433" y="4589125"/>
            <a:ext cx="544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lackadder ITC" panose="04020505051007020D02" pitchFamily="82" charset="0"/>
              </a:rPr>
              <a:t>x2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CBD1F68D-784C-4180-AC55-D2C92A68B72B}"/>
              </a:ext>
            </a:extLst>
          </p:cNvPr>
          <p:cNvSpPr/>
          <p:nvPr/>
        </p:nvSpPr>
        <p:spPr>
          <a:xfrm>
            <a:off x="6100718" y="5517780"/>
            <a:ext cx="443060" cy="443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85D7937-9128-43BC-82EA-AAB2C7870C61}"/>
              </a:ext>
            </a:extLst>
          </p:cNvPr>
          <p:cNvSpPr/>
          <p:nvPr/>
        </p:nvSpPr>
        <p:spPr>
          <a:xfrm>
            <a:off x="7252359" y="5739310"/>
            <a:ext cx="443060" cy="443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E3486E3-8F59-4461-BEDB-9A2D06AC0166}"/>
              </a:ext>
            </a:extLst>
          </p:cNvPr>
          <p:cNvSpPr/>
          <p:nvPr/>
        </p:nvSpPr>
        <p:spPr>
          <a:xfrm>
            <a:off x="6106216" y="6219321"/>
            <a:ext cx="443060" cy="4430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8365F41-AA39-41A1-B466-3774C366E935}"/>
              </a:ext>
            </a:extLst>
          </p:cNvPr>
          <p:cNvCxnSpPr/>
          <p:nvPr/>
        </p:nvCxnSpPr>
        <p:spPr>
          <a:xfrm>
            <a:off x="6322248" y="5739310"/>
            <a:ext cx="1151641" cy="221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E1B90E6-F408-4940-98CB-94C39975BA94}"/>
              </a:ext>
            </a:extLst>
          </p:cNvPr>
          <p:cNvCxnSpPr>
            <a:stCxn id="43" idx="6"/>
          </p:cNvCxnSpPr>
          <p:nvPr/>
        </p:nvCxnSpPr>
        <p:spPr>
          <a:xfrm flipV="1">
            <a:off x="6549276" y="5960840"/>
            <a:ext cx="924613" cy="480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B84D19E9-95D5-496B-BE50-1A2A1F799A24}"/>
              </a:ext>
            </a:extLst>
          </p:cNvPr>
          <p:cNvSpPr txBox="1"/>
          <p:nvPr/>
        </p:nvSpPr>
        <p:spPr>
          <a:xfrm>
            <a:off x="6115452" y="5517780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lackadder ITC" panose="04020505051007020D02" pitchFamily="82" charset="0"/>
              </a:rPr>
              <a:t>w1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1B3CC93-CD00-430D-A4EE-CAEECD8D464B}"/>
              </a:ext>
            </a:extLst>
          </p:cNvPr>
          <p:cNvSpPr txBox="1"/>
          <p:nvPr/>
        </p:nvSpPr>
        <p:spPr>
          <a:xfrm>
            <a:off x="6134630" y="6225846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lackadder ITC" panose="04020505051007020D02" pitchFamily="82" charset="0"/>
              </a:rPr>
              <a:t>w2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57CC2F8-5DC8-46CD-BD7A-633B1F688E6D}"/>
              </a:ext>
            </a:extLst>
          </p:cNvPr>
          <p:cNvSpPr txBox="1"/>
          <p:nvPr/>
        </p:nvSpPr>
        <p:spPr>
          <a:xfrm>
            <a:off x="7294192" y="5776174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lackadder ITC" panose="04020505051007020D02" pitchFamily="82" charset="0"/>
              </a:rPr>
              <a:t>w3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402B216-0410-46DC-9ADE-319FA661A7B7}"/>
              </a:ext>
            </a:extLst>
          </p:cNvPr>
          <p:cNvCxnSpPr/>
          <p:nvPr/>
        </p:nvCxnSpPr>
        <p:spPr>
          <a:xfrm>
            <a:off x="5491468" y="5686511"/>
            <a:ext cx="587968" cy="40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88008E6-2BFC-40EE-A55B-C2C826A81E6A}"/>
              </a:ext>
            </a:extLst>
          </p:cNvPr>
          <p:cNvCxnSpPr/>
          <p:nvPr/>
        </p:nvCxnSpPr>
        <p:spPr>
          <a:xfrm>
            <a:off x="5520713" y="6372882"/>
            <a:ext cx="587968" cy="40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FD5BC18-C3BC-4587-97AD-FAB52E333CA2}"/>
              </a:ext>
            </a:extLst>
          </p:cNvPr>
          <p:cNvSpPr txBox="1"/>
          <p:nvPr/>
        </p:nvSpPr>
        <p:spPr>
          <a:xfrm>
            <a:off x="5166648" y="5495827"/>
            <a:ext cx="544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lackadder ITC" panose="04020505051007020D02" pitchFamily="82" charset="0"/>
              </a:rPr>
              <a:t>x1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F648CBF-50C0-4C95-BB64-C9492EC56382}"/>
              </a:ext>
            </a:extLst>
          </p:cNvPr>
          <p:cNvSpPr txBox="1"/>
          <p:nvPr/>
        </p:nvSpPr>
        <p:spPr>
          <a:xfrm>
            <a:off x="5166648" y="6174029"/>
            <a:ext cx="544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lackadder ITC" panose="04020505051007020D02" pitchFamily="82" charset="0"/>
              </a:rPr>
              <a:t>x2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F21067A-976C-4EE6-8C71-0A925E3925E5}"/>
              </a:ext>
            </a:extLst>
          </p:cNvPr>
          <p:cNvSpPr txBox="1"/>
          <p:nvPr/>
        </p:nvSpPr>
        <p:spPr>
          <a:xfrm>
            <a:off x="7393614" y="6440851"/>
            <a:ext cx="5443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lackadder ITC" panose="04020505051007020D02" pitchFamily="82" charset="0"/>
              </a:rPr>
              <a:t>b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F15B7F5-045F-4905-9474-FB853FF89CEE}"/>
              </a:ext>
            </a:extLst>
          </p:cNvPr>
          <p:cNvCxnSpPr>
            <a:endCxn id="48" idx="2"/>
          </p:cNvCxnSpPr>
          <p:nvPr/>
        </p:nvCxnSpPr>
        <p:spPr>
          <a:xfrm flipV="1">
            <a:off x="7485110" y="6145506"/>
            <a:ext cx="0" cy="295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60F4AEC-8D95-468C-A3D4-493C8DD1F2CD}"/>
              </a:ext>
            </a:extLst>
          </p:cNvPr>
          <p:cNvCxnSpPr>
            <a:stCxn id="48" idx="3"/>
          </p:cNvCxnSpPr>
          <p:nvPr/>
        </p:nvCxnSpPr>
        <p:spPr>
          <a:xfrm>
            <a:off x="7676028" y="5960840"/>
            <a:ext cx="9306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36B92CC9-6C07-458A-9BBF-7202730282FC}"/>
              </a:ext>
            </a:extLst>
          </p:cNvPr>
          <p:cNvSpPr/>
          <p:nvPr/>
        </p:nvSpPr>
        <p:spPr>
          <a:xfrm>
            <a:off x="8606672" y="5590095"/>
            <a:ext cx="942681" cy="8204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B6A4F102-A3D5-4D94-9973-A117BE670910}"/>
              </a:ext>
            </a:extLst>
          </p:cNvPr>
          <p:cNvSpPr/>
          <p:nvPr/>
        </p:nvSpPr>
        <p:spPr>
          <a:xfrm>
            <a:off x="8682087" y="5665471"/>
            <a:ext cx="801278" cy="622207"/>
          </a:xfrm>
          <a:custGeom>
            <a:avLst/>
            <a:gdLst>
              <a:gd name="connsiteX0" fmla="*/ 0 w 801278"/>
              <a:gd name="connsiteY0" fmla="*/ 622207 h 622207"/>
              <a:gd name="connsiteX1" fmla="*/ 122548 w 801278"/>
              <a:gd name="connsiteY1" fmla="*/ 603354 h 622207"/>
              <a:gd name="connsiteX2" fmla="*/ 160255 w 801278"/>
              <a:gd name="connsiteY2" fmla="*/ 593927 h 622207"/>
              <a:gd name="connsiteX3" fmla="*/ 235670 w 801278"/>
              <a:gd name="connsiteY3" fmla="*/ 584500 h 622207"/>
              <a:gd name="connsiteX4" fmla="*/ 263950 w 801278"/>
              <a:gd name="connsiteY4" fmla="*/ 575073 h 622207"/>
              <a:gd name="connsiteX5" fmla="*/ 311084 w 801278"/>
              <a:gd name="connsiteY5" fmla="*/ 565647 h 622207"/>
              <a:gd name="connsiteX6" fmla="*/ 339365 w 801278"/>
              <a:gd name="connsiteY6" fmla="*/ 537366 h 622207"/>
              <a:gd name="connsiteX7" fmla="*/ 367645 w 801278"/>
              <a:gd name="connsiteY7" fmla="*/ 480805 h 622207"/>
              <a:gd name="connsiteX8" fmla="*/ 377072 w 801278"/>
              <a:gd name="connsiteY8" fmla="*/ 443098 h 622207"/>
              <a:gd name="connsiteX9" fmla="*/ 395925 w 801278"/>
              <a:gd name="connsiteY9" fmla="*/ 414818 h 622207"/>
              <a:gd name="connsiteX10" fmla="*/ 424206 w 801278"/>
              <a:gd name="connsiteY10" fmla="*/ 320550 h 622207"/>
              <a:gd name="connsiteX11" fmla="*/ 433633 w 801278"/>
              <a:gd name="connsiteY11" fmla="*/ 254562 h 622207"/>
              <a:gd name="connsiteX12" fmla="*/ 452486 w 801278"/>
              <a:gd name="connsiteY12" fmla="*/ 198001 h 622207"/>
              <a:gd name="connsiteX13" fmla="*/ 471340 w 801278"/>
              <a:gd name="connsiteY13" fmla="*/ 113160 h 622207"/>
              <a:gd name="connsiteX14" fmla="*/ 499620 w 801278"/>
              <a:gd name="connsiteY14" fmla="*/ 94306 h 622207"/>
              <a:gd name="connsiteX15" fmla="*/ 546754 w 801278"/>
              <a:gd name="connsiteY15" fmla="*/ 56599 h 622207"/>
              <a:gd name="connsiteX16" fmla="*/ 603315 w 801278"/>
              <a:gd name="connsiteY16" fmla="*/ 18892 h 622207"/>
              <a:gd name="connsiteX17" fmla="*/ 697583 w 801278"/>
              <a:gd name="connsiteY17" fmla="*/ 9465 h 622207"/>
              <a:gd name="connsiteX18" fmla="*/ 801278 w 801278"/>
              <a:gd name="connsiteY18" fmla="*/ 38 h 622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01278" h="622207">
                <a:moveTo>
                  <a:pt x="0" y="622207"/>
                </a:moveTo>
                <a:cubicBezTo>
                  <a:pt x="144213" y="593367"/>
                  <a:pt x="-82982" y="637610"/>
                  <a:pt x="122548" y="603354"/>
                </a:cubicBezTo>
                <a:cubicBezTo>
                  <a:pt x="135328" y="601224"/>
                  <a:pt x="147475" y="596057"/>
                  <a:pt x="160255" y="593927"/>
                </a:cubicBezTo>
                <a:cubicBezTo>
                  <a:pt x="185244" y="589762"/>
                  <a:pt x="210532" y="587642"/>
                  <a:pt x="235670" y="584500"/>
                </a:cubicBezTo>
                <a:cubicBezTo>
                  <a:pt x="245097" y="581358"/>
                  <a:pt x="254310" y="577483"/>
                  <a:pt x="263950" y="575073"/>
                </a:cubicBezTo>
                <a:cubicBezTo>
                  <a:pt x="279494" y="571187"/>
                  <a:pt x="296753" y="572812"/>
                  <a:pt x="311084" y="565647"/>
                </a:cubicBezTo>
                <a:cubicBezTo>
                  <a:pt x="323008" y="559685"/>
                  <a:pt x="330830" y="547608"/>
                  <a:pt x="339365" y="537366"/>
                </a:cubicBezTo>
                <a:cubicBezTo>
                  <a:pt x="357327" y="515811"/>
                  <a:pt x="360251" y="506684"/>
                  <a:pt x="367645" y="480805"/>
                </a:cubicBezTo>
                <a:cubicBezTo>
                  <a:pt x="371204" y="468348"/>
                  <a:pt x="371968" y="455006"/>
                  <a:pt x="377072" y="443098"/>
                </a:cubicBezTo>
                <a:cubicBezTo>
                  <a:pt x="381535" y="432685"/>
                  <a:pt x="391324" y="425171"/>
                  <a:pt x="395925" y="414818"/>
                </a:cubicBezTo>
                <a:cubicBezTo>
                  <a:pt x="403493" y="397790"/>
                  <a:pt x="419987" y="343752"/>
                  <a:pt x="424206" y="320550"/>
                </a:cubicBezTo>
                <a:cubicBezTo>
                  <a:pt x="428181" y="298689"/>
                  <a:pt x="428637" y="276212"/>
                  <a:pt x="433633" y="254562"/>
                </a:cubicBezTo>
                <a:cubicBezTo>
                  <a:pt x="438102" y="235197"/>
                  <a:pt x="449219" y="217604"/>
                  <a:pt x="452486" y="198001"/>
                </a:cubicBezTo>
                <a:cubicBezTo>
                  <a:pt x="452583" y="197421"/>
                  <a:pt x="461568" y="125375"/>
                  <a:pt x="471340" y="113160"/>
                </a:cubicBezTo>
                <a:cubicBezTo>
                  <a:pt x="478418" y="104313"/>
                  <a:pt x="490193" y="100591"/>
                  <a:pt x="499620" y="94306"/>
                </a:cubicBezTo>
                <a:cubicBezTo>
                  <a:pt x="534456" y="42053"/>
                  <a:pt x="498543" y="83383"/>
                  <a:pt x="546754" y="56599"/>
                </a:cubicBezTo>
                <a:cubicBezTo>
                  <a:pt x="566562" y="45595"/>
                  <a:pt x="580768" y="21147"/>
                  <a:pt x="603315" y="18892"/>
                </a:cubicBezTo>
                <a:lnTo>
                  <a:pt x="697583" y="9465"/>
                </a:lnTo>
                <a:cubicBezTo>
                  <a:pt x="792948" y="-1131"/>
                  <a:pt x="743721" y="38"/>
                  <a:pt x="801278" y="3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600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1005</Words>
  <Application>Microsoft Office PowerPoint</Application>
  <PresentationFormat>Widescreen</PresentationFormat>
  <Paragraphs>165</Paragraphs>
  <Slides>22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Blackadder ITC</vt:lpstr>
      <vt:lpstr>Calibri</vt:lpstr>
      <vt:lpstr>Cambria Math</vt:lpstr>
      <vt:lpstr>Century Gothic</vt:lpstr>
      <vt:lpstr>Segoe UI</vt:lpstr>
      <vt:lpstr>Wingdings 2</vt:lpstr>
      <vt:lpstr>Quotable</vt:lpstr>
      <vt:lpstr>Building Cross-Platform Machine Learning Models using ML.NET and ONNX </vt:lpstr>
      <vt:lpstr>PowerPoint Presentation</vt:lpstr>
      <vt:lpstr>IN THIS EPISODE:</vt:lpstr>
      <vt:lpstr>MACHINE LEARNING OVERVIEW</vt:lpstr>
      <vt:lpstr>ML.NET OVERVIEW</vt:lpstr>
      <vt:lpstr>SETUP:</vt:lpstr>
      <vt:lpstr>1.   Image Classification</vt:lpstr>
      <vt:lpstr>PowerPoint Presentation</vt:lpstr>
      <vt:lpstr>ANN, RNN, DNN and CNN</vt:lpstr>
      <vt:lpstr>PowerPoint Presentation</vt:lpstr>
      <vt:lpstr>PowerPoint Presentation</vt:lpstr>
      <vt:lpstr>PowerPoint Presentation</vt:lpstr>
      <vt:lpstr>PowerPoint Presentation</vt:lpstr>
      <vt:lpstr>1.   Sarcasm Detection</vt:lpstr>
      <vt:lpstr>Blazor Overview</vt:lpstr>
      <vt:lpstr>PowerPoint Presentation</vt:lpstr>
      <vt:lpstr>1.   YOLO</vt:lpstr>
      <vt:lpstr>ONNX Overwiew</vt:lpstr>
      <vt:lpstr>YOLO!!!</vt:lpstr>
      <vt:lpstr>YOLO!!!</vt:lpstr>
      <vt:lpstr>WARNING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Cross-Platform Machine Learning Models using ML.NET and ONNX </dc:title>
  <dc:creator>Jean Louw</dc:creator>
  <cp:lastModifiedBy>Jean Louw</cp:lastModifiedBy>
  <cp:revision>7</cp:revision>
  <dcterms:created xsi:type="dcterms:W3CDTF">2020-11-25T14:14:14Z</dcterms:created>
  <dcterms:modified xsi:type="dcterms:W3CDTF">2020-11-25T16:35:38Z</dcterms:modified>
</cp:coreProperties>
</file>

<file path=docProps/thumbnail.jpeg>
</file>